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325" r:id="rId2"/>
    <p:sldId id="350" r:id="rId3"/>
    <p:sldId id="351" r:id="rId4"/>
    <p:sldId id="352" r:id="rId5"/>
    <p:sldId id="353" r:id="rId6"/>
    <p:sldId id="354" r:id="rId7"/>
    <p:sldId id="355" r:id="rId8"/>
    <p:sldId id="35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FFFF66"/>
    <a:srgbClr val="FFFF00"/>
    <a:srgbClr val="00FFCC"/>
    <a:srgbClr val="F826CB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26449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977149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68560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045255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51516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642184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2061780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3525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09126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272658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74509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554936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149928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900957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73990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76768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12B400-0C5E-45A6-855F-A27F06037859}" type="datetimeFigureOut">
              <a:rPr lang="es-EC" smtClean="0"/>
              <a:t>9/6/2023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1CB6344-F277-453D-B9F0-79B88D1310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59674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27" y="284395"/>
            <a:ext cx="4199519" cy="755955"/>
          </a:xfrm>
          <a:prstGeom prst="rect">
            <a:avLst/>
          </a:prstGeom>
        </p:spPr>
      </p:pic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A96F52B2-00F6-4F4E-88D1-F47C0D04C712}"/>
              </a:ext>
            </a:extLst>
          </p:cNvPr>
          <p:cNvSpPr txBox="1">
            <a:spLocks/>
          </p:cNvSpPr>
          <p:nvPr/>
        </p:nvSpPr>
        <p:spPr>
          <a:xfrm>
            <a:off x="930064" y="2716400"/>
            <a:ext cx="10515600" cy="3169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EC" dirty="0"/>
          </a:p>
          <a:p>
            <a:pPr marL="742950" indent="-742950" algn="l">
              <a:buFont typeface="+mj-lt"/>
              <a:buAutoNum type="arabicPeriod"/>
            </a:pPr>
            <a:endParaRPr lang="es-EC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836D4FF-714E-4D80-A6EC-0336AD8D07DD}"/>
              </a:ext>
            </a:extLst>
          </p:cNvPr>
          <p:cNvSpPr txBox="1"/>
          <p:nvPr/>
        </p:nvSpPr>
        <p:spPr>
          <a:xfrm>
            <a:off x="1146313" y="1417499"/>
            <a:ext cx="9899374" cy="5337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2300" b="1" dirty="0">
                <a:effectLst/>
                <a:latin typeface="Times New Roman" panose="02020603050405020304" pitchFamily="18" charset="0"/>
              </a:rPr>
              <a:t>OBJETIVO DEL MÓDULO</a:t>
            </a:r>
            <a:endParaRPr lang="es-ES" sz="2300" b="0" dirty="0">
              <a:effectLst/>
              <a:latin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s-ES" sz="2300" b="0" dirty="0">
                <a:effectLst/>
                <a:latin typeface="Times New Roman" panose="02020603050405020304" pitchFamily="18" charset="0"/>
              </a:rPr>
              <a:t>Reconocer las dinámicas naturales del ciclo del agua y como este tiene estrecha relación con los ecosistemas naturales, las cuencas hidrográficas y el uso en agua potable.</a:t>
            </a:r>
          </a:p>
          <a:p>
            <a:pPr algn="just">
              <a:lnSpc>
                <a:spcPct val="150000"/>
              </a:lnSpc>
            </a:pPr>
            <a:endParaRPr lang="es-ES" sz="2300" b="0" dirty="0">
              <a:effectLst/>
              <a:latin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s-ES" sz="2300" b="1" dirty="0">
                <a:effectLst/>
                <a:latin typeface="Times New Roman" panose="02020603050405020304" pitchFamily="18" charset="0"/>
              </a:rPr>
              <a:t>OBJETIVO DE APRENDIZAJE</a:t>
            </a:r>
          </a:p>
          <a:p>
            <a:pPr algn="just">
              <a:lnSpc>
                <a:spcPct val="150000"/>
              </a:lnSpc>
            </a:pPr>
            <a:r>
              <a:rPr lang="es-ES" sz="2300" b="0" dirty="0">
                <a:effectLst/>
                <a:latin typeface="Times New Roman" panose="02020603050405020304" pitchFamily="18" charset="0"/>
              </a:rPr>
              <a:t>Tener los elementos básicos para una buena comprensión de la importancia de los procesos naturales que sigue el agua y con esta base proponer acciones para que el ciclo del agua no se afecte con malas prácticas de uso y aprovechamiento de los ecosistemas naturales en manos de la organización campesina.</a:t>
            </a:r>
          </a:p>
        </p:txBody>
      </p:sp>
    </p:spTree>
    <p:extLst>
      <p:ext uri="{BB962C8B-B14F-4D97-AF65-F5344CB8AC3E}">
        <p14:creationId xmlns:p14="http://schemas.microsoft.com/office/powerpoint/2010/main" val="3384723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88FD50-7B80-499F-924F-7F9BCFE23B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4975" y="2903503"/>
            <a:ext cx="9144000" cy="1050994"/>
          </a:xfrm>
        </p:spPr>
        <p:txBody>
          <a:bodyPr>
            <a:normAutofit fontScale="90000"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s-ES" sz="6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ASPECTOS CONCEPTUALES</a:t>
            </a:r>
            <a:endParaRPr lang="es-EC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793AF45-81E5-4B47-8D0F-E9F8BD65ED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28" y="284395"/>
            <a:ext cx="1985083" cy="7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963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3FB7E15-3BCD-4B53-A08F-EDDA41990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104" y="1192696"/>
            <a:ext cx="4653347" cy="5475389"/>
          </a:xfrm>
        </p:spPr>
        <p:txBody>
          <a:bodyPr>
            <a:normAutofit fontScale="92500"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18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Cuenca hidrográfica.</a:t>
            </a:r>
            <a:endParaRPr lang="es-EC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C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 el espacio de territorio limitado por las partes más altas de las montañas, laderas o colinas en él se desarrolla un sistema de drenaje superficial que concentra aguas de quebradas, riachuelos y ríos hacia un río principal.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18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Ecosistemas</a:t>
            </a:r>
            <a:endParaRPr lang="es-EC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ecosistema es el conjunto de especies de un área determinada que interactúan entre ellas y con su ambiente abiótico; como ejemplo podemos poner al ecosistema Paramo, donde coexisten plantas, animales, suelo, clima, con características particulares como el frio, altitud, neblina, sol.  El bosque nativo es otro ecosistema de altura y las zonas de cultivo</a:t>
            </a:r>
            <a:endParaRPr lang="es-EC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C" sz="800" dirty="0"/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B36544B6-EEE1-4440-AAC2-680909C85C0C}"/>
              </a:ext>
            </a:extLst>
          </p:cNvPr>
          <p:cNvGrpSpPr>
            <a:grpSpLocks/>
          </p:cNvGrpSpPr>
          <p:nvPr/>
        </p:nvGrpSpPr>
        <p:grpSpPr bwMode="auto">
          <a:xfrm>
            <a:off x="5289451" y="1240504"/>
            <a:ext cx="6738426" cy="5160295"/>
            <a:chOff x="0" y="0"/>
            <a:chExt cx="6240" cy="4320"/>
          </a:xfrm>
        </p:grpSpPr>
        <p:pic>
          <p:nvPicPr>
            <p:cNvPr id="9" name="Picture 5" descr="relieve5">
              <a:extLst>
                <a:ext uri="{FF2B5EF4-FFF2-40B4-BE49-F238E27FC236}">
                  <a16:creationId xmlns:a16="http://schemas.microsoft.com/office/drawing/2014/main" id="{B4BB4B6E-A802-43EF-858C-B19923132D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240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Text Box 6">
              <a:extLst>
                <a:ext uri="{FF2B5EF4-FFF2-40B4-BE49-F238E27FC236}">
                  <a16:creationId xmlns:a16="http://schemas.microsoft.com/office/drawing/2014/main" id="{8AA86F6C-5836-4DBA-8C00-9DBE799619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2" y="2245"/>
              <a:ext cx="74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FFFF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Sta. Rosa</a:t>
              </a:r>
            </a:p>
          </p:txBody>
        </p:sp>
        <p:sp>
          <p:nvSpPr>
            <p:cNvPr id="11" name="Text Box 7">
              <a:extLst>
                <a:ext uri="{FF2B5EF4-FFF2-40B4-BE49-F238E27FC236}">
                  <a16:creationId xmlns:a16="http://schemas.microsoft.com/office/drawing/2014/main" id="{5FE43317-FE8E-4854-A6A3-DBABF36972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09" y="2860"/>
              <a:ext cx="774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FFFF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Atahualpa</a:t>
              </a:r>
            </a:p>
          </p:txBody>
        </p:sp>
        <p:sp>
          <p:nvSpPr>
            <p:cNvPr id="12" name="Text Box 8">
              <a:extLst>
                <a:ext uri="{FF2B5EF4-FFF2-40B4-BE49-F238E27FC236}">
                  <a16:creationId xmlns:a16="http://schemas.microsoft.com/office/drawing/2014/main" id="{3531217C-D182-4931-A051-0B36C1A182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34" y="3629"/>
              <a:ext cx="551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FFFF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Píllaro</a:t>
              </a:r>
            </a:p>
          </p:txBody>
        </p:sp>
        <p:sp>
          <p:nvSpPr>
            <p:cNvPr id="13" name="Text Box 9">
              <a:extLst>
                <a:ext uri="{FF2B5EF4-FFF2-40B4-BE49-F238E27FC236}">
                  <a16:creationId xmlns:a16="http://schemas.microsoft.com/office/drawing/2014/main" id="{E43A1762-CF1D-436F-8DCC-C12847A42C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72" y="1662"/>
              <a:ext cx="653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FFFF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Pilahuín</a:t>
              </a:r>
            </a:p>
          </p:txBody>
        </p:sp>
        <p:sp>
          <p:nvSpPr>
            <p:cNvPr id="14" name="Text Box 10">
              <a:extLst>
                <a:ext uri="{FF2B5EF4-FFF2-40B4-BE49-F238E27FC236}">
                  <a16:creationId xmlns:a16="http://schemas.microsoft.com/office/drawing/2014/main" id="{FC9A83BD-D479-4006-8AB2-30483055E7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75" y="1903"/>
              <a:ext cx="60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FFFF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Tisaleo</a:t>
              </a:r>
            </a:p>
          </p:txBody>
        </p:sp>
        <p:sp>
          <p:nvSpPr>
            <p:cNvPr id="15" name="Text Box 11">
              <a:extLst>
                <a:ext uri="{FF2B5EF4-FFF2-40B4-BE49-F238E27FC236}">
                  <a16:creationId xmlns:a16="http://schemas.microsoft.com/office/drawing/2014/main" id="{86DD2E9F-3920-4C61-A093-685F311C9A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49" y="2716"/>
              <a:ext cx="849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FFFF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Angahuana</a:t>
              </a:r>
            </a:p>
          </p:txBody>
        </p:sp>
        <p:sp>
          <p:nvSpPr>
            <p:cNvPr id="16" name="Text Box 12">
              <a:extLst>
                <a:ext uri="{FF2B5EF4-FFF2-40B4-BE49-F238E27FC236}">
                  <a16:creationId xmlns:a16="http://schemas.microsoft.com/office/drawing/2014/main" id="{AD40C8A0-831F-44F1-88A5-73F3F4E403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63" y="1805"/>
              <a:ext cx="702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FFFF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Chibuleo</a:t>
              </a:r>
            </a:p>
          </p:txBody>
        </p:sp>
        <p:sp>
          <p:nvSpPr>
            <p:cNvPr id="17" name="Text Box 13">
              <a:extLst>
                <a:ext uri="{FF2B5EF4-FFF2-40B4-BE49-F238E27FC236}">
                  <a16:creationId xmlns:a16="http://schemas.microsoft.com/office/drawing/2014/main" id="{749FE589-BC2C-4B19-835A-869BA0F93D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9" y="2784"/>
              <a:ext cx="467" cy="3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050" b="1" i="0" u="none" strike="noStrike" kern="0" cap="none" spc="0" normalizeH="0" baseline="0" noProof="0">
                  <a:ln>
                    <a:noFill/>
                  </a:ln>
                  <a:solidFill>
                    <a:srgbClr val="00FFFF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Quero</a:t>
              </a:r>
            </a:p>
          </p:txBody>
        </p:sp>
        <p:sp>
          <p:nvSpPr>
            <p:cNvPr id="18" name="Text Box 14">
              <a:extLst>
                <a:ext uri="{FF2B5EF4-FFF2-40B4-BE49-F238E27FC236}">
                  <a16:creationId xmlns:a16="http://schemas.microsoft.com/office/drawing/2014/main" id="{586649FF-82AA-4AA8-B573-98FD67CDCB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52" y="3214"/>
              <a:ext cx="1300" cy="503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A5644E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Zona Baja 2100-2800m</a:t>
              </a:r>
            </a:p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A5644E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      70% población</a:t>
              </a:r>
            </a:p>
          </p:txBody>
        </p:sp>
        <p:sp>
          <p:nvSpPr>
            <p:cNvPr id="19" name="Text Box 15">
              <a:extLst>
                <a:ext uri="{FF2B5EF4-FFF2-40B4-BE49-F238E27FC236}">
                  <a16:creationId xmlns:a16="http://schemas.microsoft.com/office/drawing/2014/main" id="{B762CA36-465E-4A5F-A1A1-EE64C80980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40" y="1990"/>
              <a:ext cx="1394" cy="361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A5644E"/>
                  </a:solidFill>
                  <a:effectLst/>
                  <a:uLnTx/>
                  <a:uFillTx/>
                  <a:latin typeface="Arial Narrow" panose="020B0606020202030204" pitchFamily="34" charset="0"/>
                </a:rPr>
                <a:t>Zona Media 2800-3500m</a:t>
              </a:r>
            </a:p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A5644E"/>
                  </a:solidFill>
                  <a:effectLst/>
                  <a:uLnTx/>
                  <a:uFillTx/>
                  <a:latin typeface="Arial Narrow" panose="020B0606020202030204" pitchFamily="34" charset="0"/>
                </a:rPr>
                <a:t>    25% población</a:t>
              </a:r>
            </a:p>
          </p:txBody>
        </p:sp>
        <p:sp>
          <p:nvSpPr>
            <p:cNvPr id="20" name="Text Box 16">
              <a:extLst>
                <a:ext uri="{FF2B5EF4-FFF2-40B4-BE49-F238E27FC236}">
                  <a16:creationId xmlns:a16="http://schemas.microsoft.com/office/drawing/2014/main" id="{F0134456-B11C-49ED-B0BF-B0CB24AAE6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5" y="620"/>
              <a:ext cx="636" cy="180"/>
            </a:xfrm>
            <a:prstGeom prst="rect">
              <a:avLst/>
            </a:prstGeom>
            <a:solidFill>
              <a:srgbClr val="CC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800" b="1" i="0" u="none" strike="noStrike" kern="0" cap="none" spc="0" normalizeH="0" baseline="0" noProof="0">
                  <a:ln>
                    <a:noFill/>
                  </a:ln>
                  <a:solidFill>
                    <a:srgbClr val="A5644E"/>
                  </a:solidFill>
                  <a:effectLst/>
                  <a:uLnTx/>
                  <a:uFillTx/>
                </a:rPr>
                <a:t>4</a:t>
              </a:r>
              <a:r>
                <a:rPr kumimoji="0" lang="es-EC" altLang="en-US" sz="800" b="1" i="0" u="none" strike="noStrike" kern="0" cap="none" spc="0" normalizeH="0" baseline="0" noProof="0">
                  <a:ln>
                    <a:noFill/>
                  </a:ln>
                  <a:solidFill>
                    <a:srgbClr val="A5644E"/>
                  </a:solidFill>
                  <a:effectLst/>
                  <a:uLnTx/>
                  <a:uFillTx/>
                  <a:latin typeface="Arial Narrow" panose="020B0606020202030204" pitchFamily="34" charset="0"/>
                </a:rPr>
                <a:t>200-5600</a:t>
              </a:r>
              <a:r>
                <a:rPr kumimoji="0" lang="es-EC" altLang="en-US" sz="800" b="1" i="0" u="none" strike="noStrike" kern="0" cap="none" spc="0" normalizeH="0" baseline="0" noProof="0">
                  <a:ln>
                    <a:noFill/>
                  </a:ln>
                  <a:solidFill>
                    <a:srgbClr val="A5644E"/>
                  </a:solidFill>
                  <a:effectLst/>
                  <a:uLnTx/>
                  <a:uFillTx/>
                </a:rPr>
                <a:t>m</a:t>
              </a:r>
            </a:p>
          </p:txBody>
        </p:sp>
        <p:sp>
          <p:nvSpPr>
            <p:cNvPr id="21" name="Text Box 17">
              <a:extLst>
                <a:ext uri="{FF2B5EF4-FFF2-40B4-BE49-F238E27FC236}">
                  <a16:creationId xmlns:a16="http://schemas.microsoft.com/office/drawing/2014/main" id="{41D641F0-D116-4A01-9FAD-A1D06CDBBFB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6" y="334"/>
              <a:ext cx="1151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900" b="1" i="1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Chimborazo 6310m</a:t>
              </a:r>
            </a:p>
          </p:txBody>
        </p:sp>
        <p:sp>
          <p:nvSpPr>
            <p:cNvPr id="22" name="Text Box 18">
              <a:extLst>
                <a:ext uri="{FF2B5EF4-FFF2-40B4-BE49-F238E27FC236}">
                  <a16:creationId xmlns:a16="http://schemas.microsoft.com/office/drawing/2014/main" id="{88838B77-5606-45F4-8B13-00171FAD5C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14" y="910"/>
              <a:ext cx="818" cy="1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900" b="1" i="1" u="none" strike="noStrike" kern="0" cap="none" spc="0" normalizeH="0" baseline="0" noProof="0">
                  <a:ln>
                    <a:noFill/>
                  </a:ln>
                  <a:solidFill>
                    <a:srgbClr val="00FFFF"/>
                  </a:solidFill>
                  <a:effectLst/>
                  <a:uLnTx/>
                  <a:uFillTx/>
                  <a:latin typeface="Arial" panose="020B0604020202020204" pitchFamily="34" charset="0"/>
                </a:rPr>
                <a:t>Carihuairazo</a:t>
              </a:r>
            </a:p>
          </p:txBody>
        </p:sp>
        <p:sp>
          <p:nvSpPr>
            <p:cNvPr id="23" name="Rectangle 19">
              <a:extLst>
                <a:ext uri="{FF2B5EF4-FFF2-40B4-BE49-F238E27FC236}">
                  <a16:creationId xmlns:a16="http://schemas.microsoft.com/office/drawing/2014/main" id="{C019711F-A40C-441C-A207-123C7BF200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8" y="624"/>
              <a:ext cx="1092" cy="384"/>
            </a:xfrm>
            <a:prstGeom prst="rect">
              <a:avLst/>
            </a:prstGeom>
            <a:solidFill>
              <a:srgbClr val="CCECFF"/>
            </a:solidFill>
            <a:ln w="9525">
              <a:solidFill>
                <a:sysClr val="windowText" lastClr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200" b="1" i="0" u="none" strike="noStrike" kern="0" cap="none" spc="0" normalizeH="0" baseline="0" noProof="0">
                  <a:ln>
                    <a:noFill/>
                  </a:ln>
                  <a:solidFill>
                    <a:srgbClr val="3333FF"/>
                  </a:solidFill>
                  <a:effectLst/>
                  <a:uLnTx/>
                  <a:uFillTx/>
                  <a:latin typeface="Arial Narrow" panose="020B0606020202030204" pitchFamily="34" charset="0"/>
                </a:rPr>
                <a:t>Densidad promedio:</a:t>
              </a: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200" b="1" i="0" u="none" strike="noStrike" kern="0" cap="none" spc="0" normalizeH="0" baseline="0" noProof="0">
                  <a:ln>
                    <a:noFill/>
                  </a:ln>
                  <a:solidFill>
                    <a:srgbClr val="3333FF"/>
                  </a:solidFill>
                  <a:effectLst/>
                  <a:uLnTx/>
                  <a:uFillTx/>
                  <a:latin typeface="Arial Narrow" panose="020B0606020202030204" pitchFamily="34" charset="0"/>
                </a:rPr>
                <a:t>123 hab /Km2</a:t>
              </a: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C" altLang="en-US" sz="1200" b="1" i="0" u="none" strike="noStrike" kern="0" cap="none" spc="0" normalizeH="0" baseline="0" noProof="0">
                <a:ln>
                  <a:noFill/>
                </a:ln>
                <a:solidFill>
                  <a:srgbClr val="3333FF"/>
                </a:solidFill>
                <a:effectLst/>
                <a:uLnTx/>
                <a:uFillTx/>
                <a:latin typeface="Arial Narrow" panose="020B0606020202030204" pitchFamily="34" charset="0"/>
              </a:endParaRPr>
            </a:p>
          </p:txBody>
        </p:sp>
        <p:sp>
          <p:nvSpPr>
            <p:cNvPr id="24" name="Text Box 20">
              <a:extLst>
                <a:ext uri="{FF2B5EF4-FFF2-40B4-BE49-F238E27FC236}">
                  <a16:creationId xmlns:a16="http://schemas.microsoft.com/office/drawing/2014/main" id="{D53504F6-9450-4B41-A042-1C367C0152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88" y="3105"/>
              <a:ext cx="1421" cy="232"/>
            </a:xfrm>
            <a:prstGeom prst="rect">
              <a:avLst/>
            </a:prstGeom>
            <a:solidFill>
              <a:srgbClr val="CCECFF"/>
            </a:solidFill>
            <a:ln w="9525">
              <a:pattFill prst="pct90">
                <a:fgClr>
                  <a:srgbClr val="AD1F1F"/>
                </a:fgClr>
                <a:bgClr>
                  <a:srgbClr val="FFFFFF"/>
                </a:bgClr>
              </a:pattFill>
              <a:miter lim="800000"/>
              <a:headEnd/>
              <a:tailEnd/>
            </a:ln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C" altLang="en-US" sz="1200" b="1" i="0" u="none" strike="noStrike" kern="0" cap="none" spc="0" normalizeH="0" baseline="0" noProof="0">
                  <a:ln>
                    <a:noFill/>
                  </a:ln>
                  <a:solidFill>
                    <a:srgbClr val="0066FF"/>
                  </a:solidFill>
                  <a:effectLst/>
                  <a:uLnTx/>
                  <a:uFillTx/>
                  <a:latin typeface="Arial Narrow" panose="020B0606020202030204" pitchFamily="34" charset="0"/>
                </a:rPr>
                <a:t>48% pob.de la cuenca </a:t>
              </a:r>
            </a:p>
          </p:txBody>
        </p:sp>
        <p:sp>
          <p:nvSpPr>
            <p:cNvPr id="25" name="Text Box 21">
              <a:extLst>
                <a:ext uri="{FF2B5EF4-FFF2-40B4-BE49-F238E27FC236}">
                  <a16:creationId xmlns:a16="http://schemas.microsoft.com/office/drawing/2014/main" id="{570F7600-11ED-409C-BD02-380E75A390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4" y="0"/>
              <a:ext cx="2654" cy="28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"/>
                <a:defRPr sz="3200">
                  <a:solidFill>
                    <a:schemeClr val="tx2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"/>
                <a:defRPr sz="2800">
                  <a:solidFill>
                    <a:schemeClr val="tx2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"/>
                <a:defRPr sz="2400">
                  <a:solidFill>
                    <a:schemeClr val="tx2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1"/>
                </a:buClr>
                <a:buSzPct val="70000"/>
                <a:buFont typeface="Wingdings 2" panose="05020102010507070707" pitchFamily="18" charset="2"/>
                <a:buChar char=""/>
                <a:defRPr sz="2000">
                  <a:solidFill>
                    <a:schemeClr val="tx2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 2" panose="05020102010507070707" pitchFamily="18" charset="2"/>
                <a:buChar char=""/>
                <a:defRPr>
                  <a:solidFill>
                    <a:schemeClr val="tx2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 Narrow" panose="020B0606020202030204" pitchFamily="34" charset="0"/>
                </a:rPr>
                <a:t>Cuenca del Río Ambato</a:t>
              </a:r>
              <a:endParaRPr kumimoji="0" lang="es-EC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anose="020B0606020202030204" pitchFamily="34" charset="0"/>
              </a:endParaRPr>
            </a:p>
          </p:txBody>
        </p:sp>
      </p:grpSp>
      <p:pic>
        <p:nvPicPr>
          <p:cNvPr id="27" name="Imagen 26">
            <a:extLst>
              <a:ext uri="{FF2B5EF4-FFF2-40B4-BE49-F238E27FC236}">
                <a16:creationId xmlns:a16="http://schemas.microsoft.com/office/drawing/2014/main" id="{25BB351C-299B-4B78-B396-24740EEBC2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28" y="284395"/>
            <a:ext cx="1985083" cy="7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469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DAF20D04-53D1-4487-97FC-A7FD1F8161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3583" y="1192695"/>
            <a:ext cx="5405613" cy="5499653"/>
          </a:xfrm>
        </p:spPr>
        <p:txBody>
          <a:bodyPr>
            <a:noAutofit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15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agua en el planeta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 hecho, la misma agua que se formó hace millones de años en este planeta todavía está aquí. Los océanos contienen el 97 % del agua del planeta, el 3 % es agua dulce, y el 2,997 % es de muy difícil acceso, ya que es subterránea o se encuentra en los casquetes polares y en los glaciares, lo que no facilita su utilización. Es decir que sólo el 0,003 % del volumen total de agua del planeta es accesible para el consumo de los seres humanos.</a:t>
            </a:r>
            <a:endParaRPr lang="es-EC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s-ES" sz="15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agua en Cotopaxi</a:t>
            </a:r>
            <a:endParaRPr lang="es-EC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 la provincia de Cotopaxi el agua está contenida y disponible en tres cuencas hidrográficas más importantes del país como se describe a continuación:</a:t>
            </a:r>
          </a:p>
          <a:p>
            <a:pPr algn="just">
              <a:lnSpc>
                <a:spcPct val="100000"/>
              </a:lnSpc>
              <a:spcAft>
                <a:spcPts val="800"/>
              </a:spcAft>
            </a:pPr>
            <a:r>
              <a:rPr lang="es-E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s-ES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Cuenca alta del Guayas	60% del agua</a:t>
            </a:r>
            <a:endParaRPr lang="es-EC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es-ES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Cuenca del Esmeraldas o Toachi    23% del agua</a:t>
            </a:r>
            <a:endParaRPr lang="es-EC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Aft>
                <a:spcPts val="800"/>
              </a:spcAft>
            </a:pPr>
            <a:r>
              <a:rPr lang="es-ES" sz="1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Cuenca del Pastaza- Cutuchi	  17% del agua</a:t>
            </a:r>
            <a:endParaRPr lang="es-EC" sz="15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C" sz="15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342084E-BFB2-4FFE-BFE0-2AC8B94F9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270" y="492368"/>
            <a:ext cx="5405613" cy="5405613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962F756B-8C78-4A18-B5F5-A800B1D951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28" y="284395"/>
            <a:ext cx="1985083" cy="7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146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4A4AD339-2598-4AF5-A751-27A14ECAA0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6835" y="1232451"/>
            <a:ext cx="5724939" cy="5393635"/>
          </a:xfrm>
        </p:spPr>
        <p:txBody>
          <a:bodyPr>
            <a:normAutofit fontScale="85000" lnSpcReduction="10000"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24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problemática del agua y su capacidad de regulación en las cuencas.</a:t>
            </a:r>
            <a:endParaRPr lang="es-EC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Poca agua y mucha gente, el 17% del agua de Cotopaxi, sirve al 72% (324000 hab.) </a:t>
            </a:r>
            <a:endParaRPr lang="es-EC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75% del agua disponible para Cotopaxi (243000 hab.) está destinada a actividades agropecuarias que requieren agua para la producción, esto genera un déficit de 9 m3/s en Cotopaxi. </a:t>
            </a:r>
            <a:endParaRPr lang="es-EC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2400" b="1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 cuenca alta de recepción, los páramos, cuánta agua recepta y almacena el páramo</a:t>
            </a:r>
            <a:endParaRPr lang="es-EC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 paramos sin alteración 900 m3/ha promedio mes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E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 paramos alterados 450 m3/ha promedio mes</a:t>
            </a:r>
            <a:endParaRPr lang="es-EC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C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440858C-4CCA-4616-8137-B37DF6288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1310" y="754203"/>
            <a:ext cx="4682333" cy="256663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DB5ECA1-1D46-4885-BAD7-4FA047CCC4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383" y="3602705"/>
            <a:ext cx="4708260" cy="254225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9E92778-CED6-4A31-9372-243065912EA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28" y="284395"/>
            <a:ext cx="1985083" cy="7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648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DD90B843-B4DB-42D6-ACAF-B4EB670143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078" y="1223889"/>
            <a:ext cx="6096000" cy="5388946"/>
          </a:xfrm>
        </p:spPr>
        <p:txBody>
          <a:bodyPr>
            <a:normAutofit/>
          </a:bodyPr>
          <a:lstStyle/>
          <a:p>
            <a:pPr algn="just"/>
            <a:r>
              <a:rPr lang="es-ES" b="1" dirty="0"/>
              <a:t>¿A Dónde se va el agua?</a:t>
            </a:r>
          </a:p>
          <a:p>
            <a:pPr algn="just"/>
            <a:r>
              <a:rPr lang="es-ES" i="1" dirty="0"/>
              <a:t>Agua para consumo humano</a:t>
            </a:r>
            <a:r>
              <a:rPr lang="es-ES" dirty="0"/>
              <a:t>, de acuerdo con la OMS una persona puede vivir con 100 </a:t>
            </a:r>
            <a:r>
              <a:rPr lang="es-ES" dirty="0" err="1"/>
              <a:t>lts</a:t>
            </a:r>
            <a:r>
              <a:rPr lang="es-ES" dirty="0"/>
              <a:t>/día.</a:t>
            </a:r>
          </a:p>
          <a:p>
            <a:pPr algn="just"/>
            <a:r>
              <a:rPr lang="es-ES" dirty="0"/>
              <a:t>Ecuador tiene un promedio de consumo de 270 </a:t>
            </a:r>
            <a:r>
              <a:rPr lang="es-ES" dirty="0" err="1"/>
              <a:t>lts</a:t>
            </a:r>
            <a:r>
              <a:rPr lang="es-ES" dirty="0"/>
              <a:t>/día, uno de los mas altos de la región.</a:t>
            </a:r>
          </a:p>
          <a:p>
            <a:pPr algn="just"/>
            <a:r>
              <a:rPr lang="es-ES" dirty="0"/>
              <a:t>En Cotopaxi el consumo de agua es de 268 </a:t>
            </a:r>
            <a:r>
              <a:rPr lang="es-ES" dirty="0" err="1"/>
              <a:t>lts</a:t>
            </a:r>
            <a:r>
              <a:rPr lang="es-ES" dirty="0"/>
              <a:t>/día.</a:t>
            </a:r>
          </a:p>
          <a:p>
            <a:pPr algn="just"/>
            <a:r>
              <a:rPr lang="es-ES" dirty="0"/>
              <a:t>Tungurahua 311 </a:t>
            </a:r>
            <a:r>
              <a:rPr lang="es-ES" dirty="0" err="1"/>
              <a:t>lts</a:t>
            </a:r>
            <a:r>
              <a:rPr lang="es-ES" dirty="0"/>
              <a:t>/día.</a:t>
            </a:r>
          </a:p>
          <a:p>
            <a:pPr algn="just"/>
            <a:r>
              <a:rPr lang="es-ES" dirty="0"/>
              <a:t>Los Ríos 325 </a:t>
            </a:r>
            <a:r>
              <a:rPr lang="es-ES" dirty="0" err="1"/>
              <a:t>lts</a:t>
            </a:r>
            <a:r>
              <a:rPr lang="es-ES" dirty="0"/>
              <a:t>/día.</a:t>
            </a:r>
          </a:p>
          <a:p>
            <a:pPr algn="just"/>
            <a:r>
              <a:rPr lang="es-ES" dirty="0"/>
              <a:t>Quito, 370</a:t>
            </a:r>
          </a:p>
          <a:p>
            <a:pPr algn="just"/>
            <a:r>
              <a:rPr lang="es-ES" dirty="0"/>
              <a:t>Agua para consumo humano, 1 litro de agua/</a:t>
            </a:r>
            <a:r>
              <a:rPr lang="es-ES" dirty="0" err="1"/>
              <a:t>seg</a:t>
            </a:r>
            <a:r>
              <a:rPr lang="es-ES" dirty="0"/>
              <a:t>.  alcanza para 864 personas/día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DF9FF81-96BD-4C09-A3E1-930BE4A1A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5442" y="421011"/>
            <a:ext cx="4041915" cy="270703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774B173-67DB-4E07-A0EC-D8382D2263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28" y="284395"/>
            <a:ext cx="1985083" cy="755955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EAFEE71-CD22-4B81-B0E2-4A34257A62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442" y="3128043"/>
            <a:ext cx="4041915" cy="330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93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DD90B843-B4DB-42D6-ACAF-B4EB670143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078" y="1223889"/>
            <a:ext cx="6096000" cy="5388946"/>
          </a:xfrm>
        </p:spPr>
        <p:txBody>
          <a:bodyPr>
            <a:normAutofit/>
          </a:bodyPr>
          <a:lstStyle/>
          <a:p>
            <a:pPr algn="just"/>
            <a:r>
              <a:rPr lang="es-ES" b="1" dirty="0"/>
              <a:t>IMPORTANCIA DEL AGUA POTABLE.</a:t>
            </a:r>
          </a:p>
          <a:p>
            <a:pPr algn="just"/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Cotopaxi en sectores </a:t>
            </a:r>
            <a:r>
              <a:rPr lang="es-E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los sectores rurales y comunitarios tienen servicio de 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agua entubada.</a:t>
            </a:r>
          </a:p>
          <a:p>
            <a:pPr algn="just"/>
            <a:r>
              <a:rPr lang="es-E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Contaminación biológica y/o química por 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fuera de la norma.</a:t>
            </a:r>
          </a:p>
          <a:p>
            <a:pPr algn="just"/>
            <a:r>
              <a:rPr lang="es-ES" sz="1800" dirty="0">
                <a:latin typeface="Calibri" panose="020F0502020204030204" pitchFamily="34" charset="0"/>
                <a:ea typeface="Calibri" panose="020F0502020204030204" pitchFamily="34" charset="0"/>
              </a:rPr>
              <a:t>C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ontaminación biológica por la presencia de animales en las fuentes.</a:t>
            </a:r>
          </a:p>
          <a:p>
            <a:pPr algn="just"/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Contaminación química se deben a la composición geológica de donde fluye el agua para consumo humano.</a:t>
            </a:r>
          </a:p>
          <a:p>
            <a:pPr algn="just"/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Saquisilí, hasta el año 2010, enfermedades debidas al agua como: parasitosis, enfermedades gastro intestinales, se ubicaban del quinto lugar hacia atrás, 2022 son las primeras causas de enfermedades.</a:t>
            </a:r>
          </a:p>
          <a:p>
            <a:pPr algn="just"/>
            <a:r>
              <a:rPr lang="es-ES" sz="1800" dirty="0">
                <a:latin typeface="Calibri" panose="020F0502020204030204" pitchFamily="34" charset="0"/>
                <a:ea typeface="Calibri" panose="020F0502020204030204" pitchFamily="34" charset="0"/>
              </a:rPr>
              <a:t>C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ontaminación natural</a:t>
            </a:r>
            <a:r>
              <a:rPr lang="es-ES" sz="1800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por la presencia de As. por fuera de la norma, 0,001 PPM y hay valores superiores a 0.02 PPM.</a:t>
            </a:r>
            <a:endParaRPr lang="es-EC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s-EC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s-EC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s-EC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s-ES" b="1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DF9FF81-96BD-4C09-A3E1-930BE4A1A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5442" y="421011"/>
            <a:ext cx="4041915" cy="270703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774B173-67DB-4E07-A0EC-D8382D22636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28" y="284395"/>
            <a:ext cx="1985083" cy="755955"/>
          </a:xfrm>
          <a:prstGeom prst="rect">
            <a:avLst/>
          </a:prstGeom>
        </p:spPr>
      </p:pic>
      <p:pic>
        <p:nvPicPr>
          <p:cNvPr id="1026" name="Picture 2" descr="Parasitosis en verano, ¿Cómo prevenirla? | Clinica San Felipe">
            <a:extLst>
              <a:ext uri="{FF2B5EF4-FFF2-40B4-BE49-F238E27FC236}">
                <a16:creationId xmlns:a16="http://schemas.microsoft.com/office/drawing/2014/main" id="{2BA4A98A-CF5D-415F-BE91-CB4228918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5442" y="3128043"/>
            <a:ext cx="4041915" cy="2527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3286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FF054D1-14E9-46C1-8949-B321C8BF46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1B215F1-1F02-4581-83DE-66E150C2B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8933" y="4899379"/>
            <a:ext cx="5328356" cy="1241777"/>
          </a:xfrm>
        </p:spPr>
        <p:txBody>
          <a:bodyPr>
            <a:noAutofit/>
          </a:bodyPr>
          <a:lstStyle/>
          <a:p>
            <a:r>
              <a:rPr lang="es-MX" sz="9600" dirty="0">
                <a:solidFill>
                  <a:schemeClr val="tx1"/>
                </a:solidFill>
              </a:rPr>
              <a:t>GRACIAS </a:t>
            </a:r>
            <a:endParaRPr lang="es-EC" sz="9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19461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8402</TotalTime>
  <Words>725</Words>
  <Application>Microsoft Office PowerPoint</Application>
  <PresentationFormat>Panorámica</PresentationFormat>
  <Paragraphs>60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Arial</vt:lpstr>
      <vt:lpstr>Arial Narrow</vt:lpstr>
      <vt:lpstr>Calibri</vt:lpstr>
      <vt:lpstr>Times New Roman</vt:lpstr>
      <vt:lpstr>Trebuchet MS</vt:lpstr>
      <vt:lpstr>Wingdings 3</vt:lpstr>
      <vt:lpstr>Faceta</vt:lpstr>
      <vt:lpstr>Presentación de PowerPoint</vt:lpstr>
      <vt:lpstr>ASPECTOS CONCEPTUALES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GRACIAS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MÓDULO 1. ELEMENTOS GENERALES EN TORNO A LOS PROCESOS DE FORTALECIMIENTO DE LAS ORGANIZACIONES DE REGANTES</dc:title>
  <dc:creator>User</dc:creator>
  <cp:lastModifiedBy>PC</cp:lastModifiedBy>
  <cp:revision>182</cp:revision>
  <dcterms:created xsi:type="dcterms:W3CDTF">2019-08-28T18:15:14Z</dcterms:created>
  <dcterms:modified xsi:type="dcterms:W3CDTF">2023-06-09T19:28:40Z</dcterms:modified>
</cp:coreProperties>
</file>

<file path=docProps/thumbnail.jpeg>
</file>